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5" r:id="rId11"/>
    <p:sldId id="306" r:id="rId12"/>
    <p:sldId id="304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308E3-B328-45FD-A6A3-35A60942D7E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73E1E-08C8-4F37-97A9-96B4A9C2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3E1E-08C8-4F37-97A9-96B4A9C29F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1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7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3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5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6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3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2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7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9D5C1-E87B-42D4-9314-A595FC2C9D9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712DE-558E-40A9-A3CF-A701A2ECC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UNUSUAL CASE OF ISOLATED CAROTID ANGITIS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</a:t>
            </a:r>
            <a:r>
              <a:rPr lang="en-US" sz="2400" dirty="0" smtClean="0"/>
              <a:t>Dr. </a:t>
            </a:r>
            <a:r>
              <a:rPr lang="en-US" sz="2400" dirty="0" err="1" smtClean="0"/>
              <a:t>Sravya</a:t>
            </a:r>
            <a:r>
              <a:rPr lang="en-US" sz="2400" dirty="0" smtClean="0"/>
              <a:t> </a:t>
            </a:r>
            <a:r>
              <a:rPr lang="en-US" sz="2400" dirty="0" err="1" smtClean="0"/>
              <a:t>kotaru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893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7026" r="30303" b="-5599"/>
          <a:stretch/>
        </p:blipFill>
        <p:spPr>
          <a:xfrm>
            <a:off x="0" y="0"/>
            <a:ext cx="2992582" cy="37130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7170" r="27955" b="-11154"/>
          <a:stretch/>
        </p:blipFill>
        <p:spPr>
          <a:xfrm>
            <a:off x="3080905" y="0"/>
            <a:ext cx="2925041" cy="3900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2" t="8124" r="29849" b="-6440"/>
          <a:stretch/>
        </p:blipFill>
        <p:spPr>
          <a:xfrm>
            <a:off x="6068291" y="0"/>
            <a:ext cx="3048000" cy="3710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7463" r="30000" b="-5117"/>
          <a:stretch/>
        </p:blipFill>
        <p:spPr>
          <a:xfrm>
            <a:off x="1571070" y="3579384"/>
            <a:ext cx="2877106" cy="3507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5" t="6801" r="29697"/>
          <a:stretch/>
        </p:blipFill>
        <p:spPr>
          <a:xfrm>
            <a:off x="4702607" y="3579384"/>
            <a:ext cx="2889684" cy="32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000" dirty="0" smtClean="0"/>
              <a:t>Diffuse concentric enhancing vessel wall thickening and reduced caliber of the upper cervical, petrous, cavernous, </a:t>
            </a:r>
            <a:r>
              <a:rPr lang="en-US" sz="2000" dirty="0" err="1" smtClean="0"/>
              <a:t>clinoid</a:t>
            </a:r>
            <a:r>
              <a:rPr lang="en-US" sz="2000" dirty="0" smtClean="0"/>
              <a:t> and </a:t>
            </a:r>
            <a:r>
              <a:rPr lang="en-US" sz="2000" dirty="0" err="1" smtClean="0"/>
              <a:t>supraclinoid</a:t>
            </a:r>
            <a:r>
              <a:rPr lang="en-US" sz="2000" dirty="0" smtClean="0"/>
              <a:t> segments of Lt ICA</a:t>
            </a:r>
            <a:endParaRPr lang="en-US" sz="2000" dirty="0"/>
          </a:p>
          <a:p>
            <a:pPr>
              <a:lnSpc>
                <a:spcPct val="160000"/>
              </a:lnSpc>
            </a:pPr>
            <a:r>
              <a:rPr lang="en-US" sz="2000" dirty="0" smtClean="0"/>
              <a:t>Mild concentric </a:t>
            </a:r>
            <a:r>
              <a:rPr lang="en-US" sz="2000" dirty="0"/>
              <a:t>enhancing vessel wall thickening and reduced caliber of the upper cervical, petrous, cavernous, </a:t>
            </a:r>
            <a:r>
              <a:rPr lang="en-US" sz="2000" dirty="0" err="1"/>
              <a:t>clinoid</a:t>
            </a:r>
            <a:r>
              <a:rPr lang="en-US" sz="2000" dirty="0"/>
              <a:t> and </a:t>
            </a:r>
            <a:r>
              <a:rPr lang="en-US" sz="2000" dirty="0" err="1"/>
              <a:t>supraclinoid</a:t>
            </a:r>
            <a:r>
              <a:rPr lang="en-US" sz="2000" dirty="0"/>
              <a:t> segments of </a:t>
            </a:r>
            <a:r>
              <a:rPr lang="en-US" sz="2000" dirty="0" err="1" smtClean="0"/>
              <a:t>Rt</a:t>
            </a:r>
            <a:r>
              <a:rPr lang="en-US" sz="2000" dirty="0" smtClean="0"/>
              <a:t> ICA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Findings </a:t>
            </a:r>
            <a:r>
              <a:rPr lang="en-US" sz="2000" dirty="0" err="1" smtClean="0"/>
              <a:t>favour</a:t>
            </a:r>
            <a:r>
              <a:rPr lang="en-US" sz="2000" dirty="0" smtClean="0"/>
              <a:t> diagnosis of </a:t>
            </a:r>
            <a:r>
              <a:rPr lang="en-US" sz="2000" b="1" dirty="0" err="1" smtClean="0"/>
              <a:t>Vasculitis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01" y="5105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/>
              <a:t>No significantly increased metabolic activity seen in large vessels </a:t>
            </a:r>
            <a:r>
              <a:rPr lang="en-US" sz="1800" b="1" dirty="0" smtClean="0"/>
              <a:t>in mediastinum </a:t>
            </a:r>
            <a:r>
              <a:rPr lang="en-US" sz="1800" b="1" dirty="0"/>
              <a:t>- to suggest large vessel </a:t>
            </a:r>
            <a:r>
              <a:rPr lang="en-US" sz="1800" b="1" dirty="0" err="1"/>
              <a:t>vasculitis</a:t>
            </a:r>
            <a:r>
              <a:rPr lang="en-US" sz="1800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No evidence of active disease elsewhere in the present study.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553200" cy="466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7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9" y="381000"/>
            <a:ext cx="7815282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7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Diagnosis 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Vasculitis</a:t>
            </a:r>
            <a:r>
              <a:rPr lang="en-US" sz="2000" b="1" dirty="0" smtClean="0"/>
              <a:t> of bilateral internal carotid arteries, as a part of early </a:t>
            </a:r>
            <a:r>
              <a:rPr lang="en-US" sz="2000" b="1" dirty="0" err="1" smtClean="0"/>
              <a:t>moyamoya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vasculopathy</a:t>
            </a:r>
            <a:r>
              <a:rPr lang="en-US" sz="2000" b="1" dirty="0" smtClean="0"/>
              <a:t> with autoimmune hyperthyroidism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Points against :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No distal stenosis and no trans-parenchymal perforators on DSA to suggests </a:t>
            </a:r>
            <a:r>
              <a:rPr lang="en-US" sz="2000" dirty="0" err="1" smtClean="0"/>
              <a:t>moyamoya</a:t>
            </a:r>
            <a:r>
              <a:rPr lang="en-US" sz="2000" dirty="0" smtClean="0"/>
              <a:t> </a:t>
            </a:r>
            <a:r>
              <a:rPr lang="en-US" sz="2000" dirty="0" err="1" smtClean="0"/>
              <a:t>vasculopathy</a:t>
            </a: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b="1" dirty="0" smtClean="0"/>
              <a:t>2.      Isolated </a:t>
            </a:r>
            <a:r>
              <a:rPr lang="en-US" sz="2000" b="1" dirty="0"/>
              <a:t>Internal Carotid </a:t>
            </a:r>
            <a:r>
              <a:rPr lang="en-US" sz="2000" b="1" dirty="0" smtClean="0"/>
              <a:t>Arteritis </a:t>
            </a:r>
            <a:r>
              <a:rPr lang="en-US" sz="2000" b="1" dirty="0"/>
              <a:t>with autoimmune hyperthyroidism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27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332" r="34875" b="11217"/>
          <a:stretch/>
        </p:blipFill>
        <p:spPr bwMode="auto">
          <a:xfrm>
            <a:off x="457200" y="616857"/>
            <a:ext cx="7968343" cy="517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9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Fig.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Fig. 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4" y="1066799"/>
            <a:ext cx="8497245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9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20834" r="38200" b="23810"/>
          <a:stretch/>
        </p:blipFill>
        <p:spPr bwMode="auto">
          <a:xfrm>
            <a:off x="304800" y="838200"/>
            <a:ext cx="819573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6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6943" r="5849" b="15080"/>
          <a:stretch/>
        </p:blipFill>
        <p:spPr bwMode="auto">
          <a:xfrm>
            <a:off x="-1" y="685800"/>
            <a:ext cx="9144001" cy="436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24400"/>
            <a:ext cx="9144000" cy="327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2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We have treated patient with: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Dual antiplatelet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Carbimazole</a:t>
            </a:r>
            <a:r>
              <a:rPr lang="en-US" sz="2000" dirty="0" smtClean="0"/>
              <a:t>/Inderal – now in </a:t>
            </a:r>
            <a:r>
              <a:rPr lang="en-US" sz="2000" dirty="0" err="1" smtClean="0"/>
              <a:t>euthyroid</a:t>
            </a:r>
            <a:r>
              <a:rPr lang="en-US" sz="2000" dirty="0" smtClean="0"/>
              <a:t> state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IVMPS followed by oral steroid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Cyclophosphamide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Patient is asymptomatic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74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28/F, Ms. RM presented with 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Left half of the body tingling sensation since last 1 and half months &amp; has been persistent</a:t>
            </a:r>
          </a:p>
        </p:txBody>
      </p:sp>
    </p:spTree>
    <p:extLst>
      <p:ext uri="{BB962C8B-B14F-4D97-AF65-F5344CB8AC3E}">
        <p14:creationId xmlns:p14="http://schemas.microsoft.com/office/powerpoint/2010/main" val="8592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2000" dirty="0"/>
              <a:t>No history of any radicular pain, weakness, sensory loss, dysarthria or facial asymmetry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No history of headache, vomiting, altered sensorium or </a:t>
            </a:r>
            <a:r>
              <a:rPr lang="en-US" sz="2000" dirty="0" smtClean="0"/>
              <a:t>seizures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No history of DM/HTN/IHD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No history of skin rash/ joint pain/swelling</a:t>
            </a:r>
            <a:endParaRPr lang="en-US" sz="2000" dirty="0"/>
          </a:p>
          <a:p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K/c/o Hyperthyroidism since last 2 years, non-compliant to treatment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General &amp; Neurological Examination : Normal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80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8" t="18205" r="34347" b="9843"/>
          <a:stretch/>
        </p:blipFill>
        <p:spPr>
          <a:xfrm>
            <a:off x="228600" y="423182"/>
            <a:ext cx="2590800" cy="30626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9" t="18803" r="35119" b="9844"/>
          <a:stretch/>
        </p:blipFill>
        <p:spPr>
          <a:xfrm>
            <a:off x="3124200" y="457199"/>
            <a:ext cx="2601685" cy="3028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t="20226" r="35635" b="9376"/>
          <a:stretch/>
        </p:blipFill>
        <p:spPr>
          <a:xfrm>
            <a:off x="6019800" y="457198"/>
            <a:ext cx="2655644" cy="3028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19073" r="36905" b="7059"/>
          <a:stretch/>
        </p:blipFill>
        <p:spPr>
          <a:xfrm>
            <a:off x="228600" y="3581400"/>
            <a:ext cx="2590800" cy="3091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9" t="19247" r="37381" b="9747"/>
          <a:stretch/>
        </p:blipFill>
        <p:spPr>
          <a:xfrm>
            <a:off x="3124200" y="3581400"/>
            <a:ext cx="2601685" cy="3091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7" t="16944" r="35834" b="9537"/>
          <a:stretch/>
        </p:blipFill>
        <p:spPr>
          <a:xfrm>
            <a:off x="6055615" y="3581400"/>
            <a:ext cx="2538802" cy="30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16957" r="34848" b="12424"/>
          <a:stretch/>
        </p:blipFill>
        <p:spPr>
          <a:xfrm>
            <a:off x="1752600" y="533400"/>
            <a:ext cx="5562600" cy="4684294"/>
          </a:xfrm>
        </p:spPr>
      </p:pic>
    </p:spTree>
    <p:extLst>
      <p:ext uri="{BB962C8B-B14F-4D97-AF65-F5344CB8AC3E}">
        <p14:creationId xmlns:p14="http://schemas.microsoft.com/office/powerpoint/2010/main" val="28943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4" t="11508" r="16092" b="8144"/>
          <a:stretch/>
        </p:blipFill>
        <p:spPr bwMode="auto">
          <a:xfrm>
            <a:off x="0" y="990600"/>
            <a:ext cx="4495800" cy="460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11648" r="17417" b="8807"/>
          <a:stretch/>
        </p:blipFill>
        <p:spPr bwMode="auto">
          <a:xfrm>
            <a:off x="4568001" y="990600"/>
            <a:ext cx="4576000" cy="460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7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4" t="14134" r="16991" b="7738"/>
          <a:stretch/>
        </p:blipFill>
        <p:spPr bwMode="auto">
          <a:xfrm>
            <a:off x="4572000" y="914400"/>
            <a:ext cx="4488392" cy="441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2" t="10891" r="16777" b="8996"/>
          <a:stretch/>
        </p:blipFill>
        <p:spPr bwMode="auto">
          <a:xfrm>
            <a:off x="34636" y="914400"/>
            <a:ext cx="4302260" cy="441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5867400"/>
            <a:ext cx="7162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DSA : High grade stenosis (Left &gt; Right) at bilateral supra-</a:t>
            </a:r>
            <a:r>
              <a:rPr lang="en-US" dirty="0" err="1"/>
              <a:t>clinoid</a:t>
            </a:r>
            <a:r>
              <a:rPr lang="en-US" dirty="0"/>
              <a:t> ICA</a:t>
            </a:r>
          </a:p>
        </p:txBody>
      </p:sp>
    </p:spTree>
    <p:extLst>
      <p:ext uri="{BB962C8B-B14F-4D97-AF65-F5344CB8AC3E}">
        <p14:creationId xmlns:p14="http://schemas.microsoft.com/office/powerpoint/2010/main" val="17898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Routine lab investigations : Normal</a:t>
            </a:r>
          </a:p>
          <a:p>
            <a:pPr>
              <a:lnSpc>
                <a:spcPct val="170000"/>
              </a:lnSpc>
            </a:pPr>
            <a:r>
              <a:rPr lang="en-US" dirty="0" err="1" smtClean="0"/>
              <a:t>Hiv</a:t>
            </a:r>
            <a:r>
              <a:rPr lang="en-US" dirty="0" smtClean="0"/>
              <a:t>/</a:t>
            </a:r>
            <a:r>
              <a:rPr lang="en-US" dirty="0" err="1" smtClean="0"/>
              <a:t>HBsAg</a:t>
            </a:r>
            <a:r>
              <a:rPr lang="en-US" dirty="0" smtClean="0"/>
              <a:t>/Anti-HCV/VDRL : Negative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ESR : </a:t>
            </a:r>
            <a:r>
              <a:rPr lang="en-US" b="1" dirty="0" smtClean="0"/>
              <a:t>48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T3/T4/TSH : </a:t>
            </a:r>
            <a:r>
              <a:rPr lang="en-US" b="1" dirty="0" smtClean="0"/>
              <a:t>1.89/14.06/&lt;0.01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Anti TPO : </a:t>
            </a:r>
            <a:r>
              <a:rPr lang="en-US" b="1" dirty="0" smtClean="0"/>
              <a:t>100</a:t>
            </a:r>
            <a:r>
              <a:rPr lang="en-US" dirty="0" smtClean="0"/>
              <a:t> (Positive)</a:t>
            </a:r>
          </a:p>
          <a:p>
            <a:pPr>
              <a:lnSpc>
                <a:spcPct val="170000"/>
              </a:lnSpc>
            </a:pPr>
            <a:r>
              <a:rPr lang="en-US" dirty="0" err="1" smtClean="0"/>
              <a:t>TSHRab</a:t>
            </a:r>
            <a:r>
              <a:rPr lang="en-US" dirty="0" smtClean="0"/>
              <a:t> : Negative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ANA by </a:t>
            </a:r>
            <a:r>
              <a:rPr lang="en-US" dirty="0" err="1" smtClean="0"/>
              <a:t>Ifa</a:t>
            </a:r>
            <a:r>
              <a:rPr lang="en-US" dirty="0" smtClean="0"/>
              <a:t>/ANA Blot/ANCA : Negative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RA Factor : Negative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CSF: Proteins: </a:t>
            </a:r>
            <a:r>
              <a:rPr lang="en-US" b="1" dirty="0" smtClean="0"/>
              <a:t>71.80mg/dl</a:t>
            </a:r>
            <a:r>
              <a:rPr lang="en-US" dirty="0" smtClean="0"/>
              <a:t> / Normal glucose and no cells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CSF VZV </a:t>
            </a:r>
            <a:r>
              <a:rPr lang="en-US" dirty="0" err="1" smtClean="0"/>
              <a:t>IgM</a:t>
            </a:r>
            <a:r>
              <a:rPr lang="en-US" dirty="0" smtClean="0"/>
              <a:t>: Negative</a:t>
            </a:r>
          </a:p>
          <a:p>
            <a:pPr>
              <a:lnSpc>
                <a:spcPct val="170000"/>
              </a:lnSpc>
            </a:pPr>
            <a:r>
              <a:rPr lang="en-US" dirty="0" err="1" smtClean="0"/>
              <a:t>Cryglobulins</a:t>
            </a:r>
            <a:r>
              <a:rPr lang="en-US" dirty="0" smtClean="0"/>
              <a:t> : Negative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B/L Temporal Artery Doppler :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Patient was started on dual </a:t>
            </a:r>
            <a:r>
              <a:rPr lang="en-US" sz="2000" dirty="0" err="1" smtClean="0"/>
              <a:t>antiplatelets</a:t>
            </a:r>
            <a:r>
              <a:rPr lang="en-US" sz="2000" dirty="0" smtClean="0"/>
              <a:t>, </a:t>
            </a:r>
            <a:r>
              <a:rPr lang="en-US" sz="2000" dirty="0" err="1" smtClean="0"/>
              <a:t>carbimazole</a:t>
            </a:r>
            <a:r>
              <a:rPr lang="en-US" sz="2000" dirty="0" smtClean="0"/>
              <a:t> and </a:t>
            </a:r>
            <a:r>
              <a:rPr lang="en-US" sz="2000" dirty="0" err="1" smtClean="0"/>
              <a:t>inderal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31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331</Words>
  <Application>Microsoft Office PowerPoint</Application>
  <PresentationFormat>On-screen Show (4:3)</PresentationFormat>
  <Paragraphs>47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UNUSUAL CASE OF ISOLATED CAROTID ANGITIS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PCMC Neuromeet</dc:title>
  <dc:creator>admin</dc:creator>
  <cp:lastModifiedBy>Personal</cp:lastModifiedBy>
  <cp:revision>26</cp:revision>
  <dcterms:created xsi:type="dcterms:W3CDTF">2020-09-18T02:15:49Z</dcterms:created>
  <dcterms:modified xsi:type="dcterms:W3CDTF">2021-05-28T08:12:16Z</dcterms:modified>
</cp:coreProperties>
</file>